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gAiU86c5++MwY/HXi1SfmwxCUN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BC00"/>
    <a:srgbClr val="006734"/>
    <a:srgbClr val="006A35"/>
    <a:srgbClr val="DC7A0A"/>
    <a:srgbClr val="0F4C83"/>
    <a:srgbClr val="463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9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2525379" y="139300"/>
            <a:ext cx="7342407" cy="40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TRABALHO, CENTRALIZADO, EM CAIXA ALTA, NEGRITO</a:t>
            </a:r>
            <a:endParaRPr lang="pt-BR" sz="1400" b="1" dirty="0">
              <a:solidFill>
                <a:srgbClr val="1F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82860" y="1177320"/>
            <a:ext cx="3701170" cy="253159"/>
          </a:xfrm>
          <a:prstGeom prst="rect">
            <a:avLst/>
          </a:prstGeom>
          <a:gradFill flip="none" rotWithShape="1">
            <a:gsLst>
              <a:gs pos="0">
                <a:srgbClr val="81BC00">
                  <a:shade val="30000"/>
                  <a:satMod val="115000"/>
                </a:srgbClr>
              </a:gs>
              <a:gs pos="50000">
                <a:srgbClr val="81BC00">
                  <a:shade val="67500"/>
                  <a:satMod val="115000"/>
                </a:srgbClr>
              </a:gs>
              <a:gs pos="100000">
                <a:srgbClr val="81B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24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524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r>
              <a:rPr lang="pt-BR" sz="1524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24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333360" y="625620"/>
            <a:ext cx="11525278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NOMES DOS AUTORES EM CAIXA ALTA, SEPARADOS POR PONTO E VÍRGULA (;). Ex.: JOFEFA MARIA DA CONCEIÇÃO</a:t>
            </a:r>
            <a:r>
              <a:rPr lang="pt-BR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LUCAS PEREIRA LOPES</a:t>
            </a:r>
            <a:r>
              <a:rPr lang="pt-BR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CARINA ANDRADE DE ALMEITA</a:t>
            </a:r>
          </a:p>
        </p:txBody>
      </p:sp>
      <p:cxnSp>
        <p:nvCxnSpPr>
          <p:cNvPr id="96" name="Google Shape;96;p1"/>
          <p:cNvCxnSpPr>
            <a:cxnSpLocks/>
          </p:cNvCxnSpPr>
          <p:nvPr/>
        </p:nvCxnSpPr>
        <p:spPr>
          <a:xfrm>
            <a:off x="8024078" y="1176610"/>
            <a:ext cx="0" cy="568139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8" name="Google Shape;98;p1"/>
          <p:cNvCxnSpPr>
            <a:cxnSpLocks/>
          </p:cNvCxnSpPr>
          <p:nvPr/>
        </p:nvCxnSpPr>
        <p:spPr>
          <a:xfrm>
            <a:off x="3868066" y="1176610"/>
            <a:ext cx="0" cy="568139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"/>
          <p:cNvSpPr txBox="1"/>
          <p:nvPr/>
        </p:nvSpPr>
        <p:spPr>
          <a:xfrm>
            <a:off x="42423" y="1495098"/>
            <a:ext cx="3772688" cy="286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*Os autores podem incluir imagens ou tabelas se desejarem.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*Você pode ajustar o tamanho da fonte de acordo com o conteúdo inserido no banner de modo que fique legível.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*Você pode mover as seções de lugar mas sem alterar a ordem.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*Se o seu resumo é um RELATO DE CASO ou um RELATO DE EXPERIÊNCIA, altere as seções conforme o resumo.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*Estrutura: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A estrutura atual é de um resumos simples;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Para </a:t>
            </a:r>
            <a:r>
              <a:rPr lang="pt-BR" sz="106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relatos de caso ou experiência na modalidade simples</a:t>
            </a: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ajuste as seções para: Introdução; Objetivo; Relato de caso ou de experiência; Conclusão.</a:t>
            </a:r>
            <a:endParaRPr lang="pt-BR" sz="1060" b="0" dirty="0"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Para </a:t>
            </a:r>
            <a:r>
              <a:rPr lang="pt-BR" sz="106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resumo expandido</a:t>
            </a: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ajuste as seções para: Introdução; Materiais e métodos; Resultados e discussão; Conclusão; Referências Bibliográficas.</a:t>
            </a:r>
            <a:endParaRPr lang="pt-BR" sz="1060" b="0" dirty="0">
              <a:effectLst/>
            </a:endParaRPr>
          </a:p>
          <a:p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Para </a:t>
            </a:r>
            <a:r>
              <a:rPr lang="pt-BR" sz="106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relatos de caso ou experiência na modalidade expandida</a:t>
            </a:r>
            <a:r>
              <a:rPr lang="pt-BR" sz="106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ajuste as seções para: Introdução; Relato de caso ou de experiência; Discussão; Conclusão; Referências Bibliográficas.</a:t>
            </a:r>
            <a:endParaRPr lang="pt-BR" sz="106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0" y="5172675"/>
            <a:ext cx="3815111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3921022" y="1529538"/>
            <a:ext cx="4050099" cy="4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dirty="0"/>
          </a:p>
        </p:txBody>
      </p:sp>
      <p:sp>
        <p:nvSpPr>
          <p:cNvPr id="102" name="Google Shape;102;p1"/>
          <p:cNvSpPr txBox="1"/>
          <p:nvPr/>
        </p:nvSpPr>
        <p:spPr>
          <a:xfrm>
            <a:off x="3921022" y="5172675"/>
            <a:ext cx="4050100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6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  <a:endParaRPr sz="106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77034" y="1606540"/>
            <a:ext cx="4050097" cy="74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buNone/>
              <a:defRPr sz="1058"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ym typeface="Times New Roman"/>
              </a:rPr>
              <a:t>A conclusão deve ser elaborada, em frases curtas, claras e conexas, com base nos objetivos e resultados do Resumo, conectando os pontos de discussão do tema, apresentando o trajeto e revelando até que ponto a pesquisa chegou. </a:t>
            </a:r>
            <a:endParaRPr dirty="0"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077033" y="3874813"/>
            <a:ext cx="4050098" cy="417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8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2023)</a:t>
            </a:r>
            <a:endParaRPr sz="105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06852D7-1911-0A12-7111-D1D052DD41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118" y="79092"/>
            <a:ext cx="2193882" cy="572417"/>
          </a:xfrm>
          <a:prstGeom prst="rect">
            <a:avLst/>
          </a:prstGeom>
        </p:spPr>
      </p:pic>
      <p:sp>
        <p:nvSpPr>
          <p:cNvPr id="6" name="Google Shape;90;p1">
            <a:extLst>
              <a:ext uri="{FF2B5EF4-FFF2-40B4-BE49-F238E27FC236}">
                <a16:creationId xmlns:a16="http://schemas.microsoft.com/office/drawing/2014/main" id="{F6D104E7-4A1B-1A1C-7DD2-3A03497FBB11}"/>
              </a:ext>
            </a:extLst>
          </p:cNvPr>
          <p:cNvSpPr txBox="1"/>
          <p:nvPr/>
        </p:nvSpPr>
        <p:spPr>
          <a:xfrm>
            <a:off x="82860" y="4783560"/>
            <a:ext cx="3701170" cy="253159"/>
          </a:xfrm>
          <a:prstGeom prst="rect">
            <a:avLst/>
          </a:prstGeom>
          <a:gradFill flip="none" rotWithShape="1">
            <a:gsLst>
              <a:gs pos="0">
                <a:srgbClr val="81BC00">
                  <a:shade val="30000"/>
                  <a:satMod val="115000"/>
                </a:srgbClr>
              </a:gs>
              <a:gs pos="50000">
                <a:srgbClr val="81BC00">
                  <a:shade val="67500"/>
                  <a:satMod val="115000"/>
                </a:srgbClr>
              </a:gs>
              <a:gs pos="100000">
                <a:srgbClr val="81B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sym typeface="Times New Roman"/>
              </a:rPr>
              <a:t>OBJETIVO</a:t>
            </a:r>
            <a:endParaRPr dirty="0">
              <a:solidFill>
                <a:schemeClr val="bg1"/>
              </a:solidFill>
              <a:sym typeface="Times New Roman"/>
            </a:endParaRPr>
          </a:p>
        </p:txBody>
      </p:sp>
      <p:sp>
        <p:nvSpPr>
          <p:cNvPr id="7" name="Google Shape;90;p1">
            <a:extLst>
              <a:ext uri="{FF2B5EF4-FFF2-40B4-BE49-F238E27FC236}">
                <a16:creationId xmlns:a16="http://schemas.microsoft.com/office/drawing/2014/main" id="{CCF6FED7-BD62-9AED-548D-6B0D78C0EFE9}"/>
              </a:ext>
            </a:extLst>
          </p:cNvPr>
          <p:cNvSpPr txBox="1"/>
          <p:nvPr/>
        </p:nvSpPr>
        <p:spPr>
          <a:xfrm>
            <a:off x="3952098" y="1172104"/>
            <a:ext cx="3987941" cy="253159"/>
          </a:xfrm>
          <a:prstGeom prst="rect">
            <a:avLst/>
          </a:prstGeom>
          <a:gradFill flip="none" rotWithShape="1">
            <a:gsLst>
              <a:gs pos="0">
                <a:srgbClr val="81BC00">
                  <a:shade val="30000"/>
                  <a:satMod val="115000"/>
                </a:srgbClr>
              </a:gs>
              <a:gs pos="50000">
                <a:srgbClr val="81BC00">
                  <a:shade val="67500"/>
                  <a:satMod val="115000"/>
                </a:srgbClr>
              </a:gs>
              <a:gs pos="100000">
                <a:srgbClr val="81B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524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sym typeface="Times New Roman"/>
              </a:rPr>
              <a:t>METODOLOGIA</a:t>
            </a:r>
            <a:endParaRPr dirty="0">
              <a:solidFill>
                <a:schemeClr val="bg1"/>
              </a:solidFill>
              <a:sym typeface="Times New Roman"/>
            </a:endParaRP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446B072F-04D6-0E3B-FA40-898E87259215}"/>
              </a:ext>
            </a:extLst>
          </p:cNvPr>
          <p:cNvSpPr txBox="1"/>
          <p:nvPr/>
        </p:nvSpPr>
        <p:spPr>
          <a:xfrm>
            <a:off x="3952098" y="4783948"/>
            <a:ext cx="3987939" cy="253159"/>
          </a:xfrm>
          <a:prstGeom prst="rect">
            <a:avLst/>
          </a:prstGeom>
          <a:gradFill flip="none" rotWithShape="1">
            <a:gsLst>
              <a:gs pos="0">
                <a:srgbClr val="81BC00">
                  <a:shade val="30000"/>
                  <a:satMod val="115000"/>
                </a:srgbClr>
              </a:gs>
              <a:gs pos="50000">
                <a:srgbClr val="81BC00">
                  <a:shade val="67500"/>
                  <a:satMod val="115000"/>
                </a:srgbClr>
              </a:gs>
              <a:gs pos="100000">
                <a:srgbClr val="81B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sym typeface="Times New Roman"/>
              </a:rPr>
              <a:t>RESULTADOS</a:t>
            </a:r>
            <a:endParaRPr dirty="0">
              <a:solidFill>
                <a:schemeClr val="bg1"/>
              </a:solidFill>
              <a:sym typeface="Times New Roman"/>
            </a:endParaRPr>
          </a:p>
        </p:txBody>
      </p:sp>
      <p:sp>
        <p:nvSpPr>
          <p:cNvPr id="9" name="Google Shape;90;p1">
            <a:extLst>
              <a:ext uri="{FF2B5EF4-FFF2-40B4-BE49-F238E27FC236}">
                <a16:creationId xmlns:a16="http://schemas.microsoft.com/office/drawing/2014/main" id="{01D11D77-7BFF-5CFF-40EB-8115210A8CF3}"/>
              </a:ext>
            </a:extLst>
          </p:cNvPr>
          <p:cNvSpPr txBox="1"/>
          <p:nvPr/>
        </p:nvSpPr>
        <p:spPr>
          <a:xfrm>
            <a:off x="8108110" y="1176610"/>
            <a:ext cx="4019015" cy="253159"/>
          </a:xfrm>
          <a:prstGeom prst="rect">
            <a:avLst/>
          </a:prstGeom>
          <a:gradFill flip="none" rotWithShape="1">
            <a:gsLst>
              <a:gs pos="0">
                <a:srgbClr val="81BC00">
                  <a:shade val="30000"/>
                  <a:satMod val="115000"/>
                </a:srgbClr>
              </a:gs>
              <a:gs pos="50000">
                <a:srgbClr val="81BC00">
                  <a:shade val="67500"/>
                  <a:satMod val="115000"/>
                </a:srgbClr>
              </a:gs>
              <a:gs pos="100000">
                <a:srgbClr val="81B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sym typeface="Times New Roman"/>
              </a:rPr>
              <a:t>CONCLUSÃO</a:t>
            </a:r>
            <a:endParaRPr dirty="0">
              <a:solidFill>
                <a:schemeClr val="bg1"/>
              </a:solidFill>
              <a:sym typeface="Times New Roman"/>
            </a:endParaRPr>
          </a:p>
        </p:txBody>
      </p:sp>
      <p:sp>
        <p:nvSpPr>
          <p:cNvPr id="10" name="Google Shape;90;p1">
            <a:extLst>
              <a:ext uri="{FF2B5EF4-FFF2-40B4-BE49-F238E27FC236}">
                <a16:creationId xmlns:a16="http://schemas.microsoft.com/office/drawing/2014/main" id="{CC9A900A-C2BF-B9DD-284A-C42901CEAF95}"/>
              </a:ext>
            </a:extLst>
          </p:cNvPr>
          <p:cNvSpPr txBox="1"/>
          <p:nvPr/>
        </p:nvSpPr>
        <p:spPr>
          <a:xfrm>
            <a:off x="8077032" y="3429000"/>
            <a:ext cx="4050093" cy="253159"/>
          </a:xfrm>
          <a:prstGeom prst="rect">
            <a:avLst/>
          </a:prstGeom>
          <a:gradFill flip="none" rotWithShape="1">
            <a:gsLst>
              <a:gs pos="0">
                <a:srgbClr val="81BC00">
                  <a:shade val="30000"/>
                  <a:satMod val="115000"/>
                </a:srgbClr>
              </a:gs>
              <a:gs pos="50000">
                <a:srgbClr val="81BC00">
                  <a:shade val="67500"/>
                  <a:satMod val="115000"/>
                </a:srgbClr>
              </a:gs>
              <a:gs pos="100000">
                <a:srgbClr val="81B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1524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r>
              <a:rPr lang="pt-BR" dirty="0">
                <a:solidFill>
                  <a:schemeClr val="bg1"/>
                </a:solidFill>
                <a:sym typeface="Times New Roman"/>
              </a:rPr>
              <a:t>REFERÊNCIAS</a:t>
            </a:r>
            <a:endParaRPr dirty="0">
              <a:solidFill>
                <a:schemeClr val="bg1"/>
              </a:solidFill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342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TÍTULO DO TRABALHO, CENTRALIZADO, EM CAIXA ALTA, NEGRITO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16</dc:title>
  <dc:creator>Aurea Soares</dc:creator>
  <cp:lastModifiedBy>Empresa</cp:lastModifiedBy>
  <cp:revision>8</cp:revision>
  <dcterms:created xsi:type="dcterms:W3CDTF">2022-02-17T12:13:11Z</dcterms:created>
  <dcterms:modified xsi:type="dcterms:W3CDTF">2026-09-25T17:20:52Z</dcterms:modified>
</cp:coreProperties>
</file>