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4267"/>
    <a:srgbClr val="8BC160"/>
    <a:srgbClr val="7DB15A"/>
    <a:srgbClr val="467042"/>
    <a:srgbClr val="38A25B"/>
    <a:srgbClr val="CDE6D5"/>
    <a:srgbClr val="FFFFFF"/>
    <a:srgbClr val="235889"/>
    <a:srgbClr val="0E6945"/>
    <a:srgbClr val="B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BC6EFD-C82F-4D65-9D3A-7BC8B8578EF1}" v="1" dt="2022-09-07T13:45:44.2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95751-08FC-41FD-BD92-836059D12604}" type="datetimeFigureOut">
              <a:rPr lang="pt-BR" smtClean="0"/>
              <a:t>18/03/2026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69B18-06F3-4FC4-B817-2A00C5A9E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0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id="{D2DF7E7B-6E8D-4F4A-B2C2-5B05ABD196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92321C5-B7CE-4F15-95AA-1D902E8F09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361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990" dirty="0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id="{197A323F-B0F7-4FB1-A810-15130DF572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1549F2-4EA9-471B-9D46-8E8605235BA9}" type="slidenum">
              <a:rPr lang="pt-BR" alt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33CAD9-C92F-42FA-9640-290CF09A5F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8BBCB58-4169-4685-AB22-238426F705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6C327D-D314-426D-BD77-C2FE174A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18/03/2026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BA38515-4CB3-44FA-B4FE-047543D3F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2CA2AE0-ED71-4991-A7FD-58C8EF766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6782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39BD16-B599-4C1C-B569-4915EC2F7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328292C-1B90-418A-ADF7-C2953C6A0B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4D8E51-57EF-4392-B7AC-F21B51C1D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18/03/2026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D0BEDB-22F0-4C83-A695-B0883238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7996D1-2BE1-45F7-94E8-A055F25DB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287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291063C-EE40-4E26-926C-42C9529110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2E4B4B4-5B8B-43F3-AA23-065B95C92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3E861A-664E-4821-9673-04E85A080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18/03/2026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DD3605-E47C-4BB0-A5BD-3563F3744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E291ECF-4407-4C79-AED8-7617E4162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2425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DAE4BE-A39E-47DD-8390-C70E3B52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AA793B-DBD0-454A-AEAF-93FBAFA00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8334C1-C584-40E6-A240-E9B983339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18/03/2026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8F31A28-6131-49FD-9822-13D1E5E1C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7ABBFCA-8A90-4F67-B482-B15CA2C0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3721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21849F-65B0-446C-9874-738B8ADC3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5B28D50-E929-4BCB-AD33-58C699669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02DB52-A73F-4892-B918-6A26DD1E7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18/03/2026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4B17FD-632F-4290-A8EE-E19637520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921E42-C067-465E-9B9F-21B064F6F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0089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CBDF83-116A-4D10-9503-E3808EF39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4E0D2A-97E9-4C53-B29A-067CD9E87C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8E92FE0-6661-4371-8C93-2C21E0C80C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5371731-9AF3-4AF8-873A-8596F74A9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18/03/2026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EFF1E04-7DAE-4F19-9EFA-4080C6652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0951E1-2EFD-4529-8B5C-65EE24C94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3637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FE99BC-07B3-4461-B71B-1EB43251F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45A2424-A66F-43BC-A0E3-4C82BABAF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5EFAE2C-C60F-454B-9630-932F9E2D62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A3D7DA8-A70E-46A3-9E02-9A526C46E8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F00F4B4-E8CE-4B1D-9EDC-13569C38E5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A0EE87-DFD6-4FE0-A7D8-2DFC8BB04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18/03/2026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9D78B5C-35AB-4854-8290-B025355CC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120793F-91FA-4D6A-83B7-CD253D4C1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7305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1911F6-86B6-4ECE-95E9-1B5DC5981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2BC31B7-19F9-4EC2-A5A2-09E79E7FE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18/03/2026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21C6470-BCA9-48E8-B2F0-DCDB64C38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1DBA354-B1CD-4A01-8689-83A6723DD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4287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D090F33-87A5-4C37-8ECB-735DF0EED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18/03/2026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20E5CF8-A9BF-4BE0-8E0F-1E69AABB3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09A2900-95F3-4AAE-9027-7EE68F1A9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916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BAB3BA-AC0D-410D-9757-DEB06ED49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794089-A3DE-4800-B2AD-0062329A9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2EBB86F-DBC8-4148-AF53-B84393D0E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EB26973-9670-4760-B20D-A50B3F45C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18/03/2026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0F93D4D-3DD3-4A02-A820-6AC40AAEB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84644C4-2A5C-48C7-9124-6CB78791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2696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1C3CBA-0D9A-41D4-AFC2-23EA75C77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FA71A34-9523-46C0-9E12-E11B195F8B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06D0714-34F6-442F-9846-C4EAA20206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721BBB0-6ABE-4F03-A1CF-2B826CB7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18/03/2026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04F77C7-966D-492B-B477-1C0CF824E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ADEA576-7533-4DA4-8514-C03D33486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6265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A10DBF2-B269-4E80-802F-B4436B0A3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7D8BF8C-0F87-42B8-B27A-DCC41F37F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BDD390-C439-432E-AD7D-37E1675664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532E0-53B5-42B6-A8EC-7DD804A18C15}" type="datetimeFigureOut">
              <a:rPr lang="pt-BR" smtClean="0"/>
              <a:t>18/03/2026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65E9026-6EF9-493F-A448-E9A3246D8A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F82EC4-0D3F-4E0F-9A9C-7B654C673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8365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0578D33D-0C58-45A5-B666-F39914B50EE5}"/>
              </a:ext>
            </a:extLst>
          </p:cNvPr>
          <p:cNvSpPr txBox="1"/>
          <p:nvPr/>
        </p:nvSpPr>
        <p:spPr>
          <a:xfrm>
            <a:off x="88740" y="1326406"/>
            <a:ext cx="3701170" cy="253159"/>
          </a:xfrm>
          <a:prstGeom prst="rect">
            <a:avLst/>
          </a:prstGeom>
          <a:solidFill>
            <a:srgbClr val="E04267"/>
          </a:solidFill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>
            <a:defPPr>
              <a:defRPr lang="pt-BR"/>
            </a:defPPr>
            <a:lvl1pPr algn="ctr">
              <a:defRPr sz="1524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 INTRODUÇÃO 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B4D170EF-6503-426D-8A82-378BB577FDC4}"/>
              </a:ext>
            </a:extLst>
          </p:cNvPr>
          <p:cNvSpPr txBox="1"/>
          <p:nvPr/>
        </p:nvSpPr>
        <p:spPr>
          <a:xfrm>
            <a:off x="8002657" y="3191339"/>
            <a:ext cx="4050622" cy="243285"/>
          </a:xfrm>
          <a:prstGeom prst="rect">
            <a:avLst/>
          </a:prstGeom>
          <a:solidFill>
            <a:srgbClr val="E04267"/>
          </a:solidFill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>
            <a:defPPr>
              <a:defRPr lang="pt-BR"/>
            </a:defPPr>
            <a:lvl1pPr algn="ctr">
              <a:defRPr sz="1524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 REFERÊNCIAS  </a:t>
            </a: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E716B626-5231-4940-AD8C-E6AE8E96D779}"/>
              </a:ext>
            </a:extLst>
          </p:cNvPr>
          <p:cNvSpPr txBox="1"/>
          <p:nvPr/>
        </p:nvSpPr>
        <p:spPr>
          <a:xfrm>
            <a:off x="8037623" y="1326406"/>
            <a:ext cx="4066162" cy="253159"/>
          </a:xfrm>
          <a:prstGeom prst="rect">
            <a:avLst/>
          </a:prstGeom>
          <a:solidFill>
            <a:srgbClr val="E04267"/>
          </a:solidFill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CONCLUSÃO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2" name="Conector reto 91">
            <a:extLst>
              <a:ext uri="{FF2B5EF4-FFF2-40B4-BE49-F238E27FC236}">
                <a16:creationId xmlns:a16="http://schemas.microsoft.com/office/drawing/2014/main" id="{5665B351-B439-4F24-8E2D-2D9AC0C581B4}"/>
              </a:ext>
            </a:extLst>
          </p:cNvPr>
          <p:cNvCxnSpPr>
            <a:cxnSpLocks/>
          </p:cNvCxnSpPr>
          <p:nvPr/>
        </p:nvCxnSpPr>
        <p:spPr>
          <a:xfrm>
            <a:off x="7924534" y="1252484"/>
            <a:ext cx="0" cy="56055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CaixaDeTexto 74">
            <a:extLst>
              <a:ext uri="{FF2B5EF4-FFF2-40B4-BE49-F238E27FC236}">
                <a16:creationId xmlns:a16="http://schemas.microsoft.com/office/drawing/2014/main" id="{765510DE-E720-4A84-9BBD-4B15F2A9B422}"/>
              </a:ext>
            </a:extLst>
          </p:cNvPr>
          <p:cNvSpPr txBox="1"/>
          <p:nvPr/>
        </p:nvSpPr>
        <p:spPr>
          <a:xfrm>
            <a:off x="3941955" y="1326826"/>
            <a:ext cx="3864555" cy="253159"/>
          </a:xfrm>
          <a:prstGeom prst="rect">
            <a:avLst/>
          </a:prstGeom>
          <a:solidFill>
            <a:srgbClr val="E04267"/>
          </a:solidFill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>
            <a:defPPr>
              <a:defRPr lang="pt-BR"/>
            </a:defPPr>
            <a:lvl1pPr algn="ctr">
              <a:defRPr sz="1524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RESULTADOS E DISCUSSÃO</a:t>
            </a:r>
          </a:p>
        </p:txBody>
      </p:sp>
      <p:cxnSp>
        <p:nvCxnSpPr>
          <p:cNvPr id="127" name="Conector reto 126">
            <a:extLst>
              <a:ext uri="{FF2B5EF4-FFF2-40B4-BE49-F238E27FC236}">
                <a16:creationId xmlns:a16="http://schemas.microsoft.com/office/drawing/2014/main" id="{DC57B287-DDDB-478C-B8A3-15DB3663730F}"/>
              </a:ext>
            </a:extLst>
          </p:cNvPr>
          <p:cNvCxnSpPr>
            <a:cxnSpLocks/>
          </p:cNvCxnSpPr>
          <p:nvPr/>
        </p:nvCxnSpPr>
        <p:spPr>
          <a:xfrm>
            <a:off x="3902053" y="1246184"/>
            <a:ext cx="0" cy="56118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5" name="CaixaDeTexto 10">
            <a:extLst>
              <a:ext uri="{FF2B5EF4-FFF2-40B4-BE49-F238E27FC236}">
                <a16:creationId xmlns:a16="http://schemas.microsoft.com/office/drawing/2014/main" id="{32824E68-F302-4609-93BC-9F5234008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320" y="1683839"/>
            <a:ext cx="3654128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pt-BR" sz="1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introdução deve ser breve e justificar o problema estudado de forma clara familiarizando o leitor sobre o assunto a ser abordado.</a:t>
            </a:r>
          </a:p>
          <a:p>
            <a:pPr algn="just"/>
            <a:endParaRPr lang="pt-BR" altLang="pt-BR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alt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autores podem incluir imagens no banner se desejarem.</a:t>
            </a:r>
          </a:p>
          <a:p>
            <a:pPr algn="just"/>
            <a:endParaRPr lang="pt-BR" altLang="pt-B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alt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banner pode ser personalizado com imagem de fundo se os autores julgarem necessário. Entretanto a cor das caixas de seções não deve ser alterado.</a:t>
            </a:r>
          </a:p>
        </p:txBody>
      </p:sp>
      <p:sp>
        <p:nvSpPr>
          <p:cNvPr id="19" name="CaixaDeTexto 113">
            <a:extLst>
              <a:ext uri="{FF2B5EF4-FFF2-40B4-BE49-F238E27FC236}">
                <a16:creationId xmlns:a16="http://schemas.microsoft.com/office/drawing/2014/main" id="{03AC605D-83DC-4EA1-A92C-4FEE6F141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26" y="4577502"/>
            <a:ext cx="376333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pt-BR" alt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Descreva o objetivo principal de sua pesquisa, de forma que fique claro e conciso </a:t>
            </a:r>
          </a:p>
        </p:txBody>
      </p:sp>
      <p:sp>
        <p:nvSpPr>
          <p:cNvPr id="20" name="CaixaDeTexto 113">
            <a:extLst>
              <a:ext uri="{FF2B5EF4-FFF2-40B4-BE49-F238E27FC236}">
                <a16:creationId xmlns:a16="http://schemas.microsoft.com/office/drawing/2014/main" id="{DC533B1E-6C3A-4603-B048-9C684ADE4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1659" y="1731111"/>
            <a:ext cx="3763332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pt-BR" altLang="pt-BR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t-BR" sz="1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eve ser a</a:t>
            </a:r>
            <a:r>
              <a:rPr lang="pt-BR" sz="1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presentado, comentado e interpretado os dados que você coletou na pesquisa </a:t>
            </a:r>
            <a:r>
              <a:rPr lang="pt-BR" sz="1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até o momento, podendo ser utilizados também Tabelas e/ou Figuras. </a:t>
            </a:r>
          </a:p>
          <a:p>
            <a:pPr algn="just"/>
            <a:endParaRPr lang="pt-BR" altLang="pt-BR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altLang="pt-BR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altLang="pt-BR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altLang="pt-BR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altLang="pt-BR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altLang="pt-BR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altLang="pt-BR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Atenção: Se o seu trabalho for um RELATO DE CASO OU EXPERIÊNCIA, utilize a seguinte estrutura: substitua a seção "Material e Métodos" por "Relato de Caso/Experiência" e a seção "Resultados e Discussão" por "Discussão". Para outros tipos de trabalhos, siga a estrutura padrão: Introdução, Material e Métodos, Resultados e Discussão, Conclusão.</a:t>
            </a:r>
          </a:p>
          <a:p>
            <a:pPr algn="just"/>
            <a:endParaRPr lang="pt-BR" altLang="pt-B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aixaDeTexto 113">
            <a:extLst>
              <a:ext uri="{FF2B5EF4-FFF2-40B4-BE49-F238E27FC236}">
                <a16:creationId xmlns:a16="http://schemas.microsoft.com/office/drawing/2014/main" id="{EE0A9862-E62E-49A9-A9BA-5E9785BF8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4078" y="1755626"/>
            <a:ext cx="4007780" cy="980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indent="119127" algn="just">
              <a:lnSpc>
                <a:spcPct val="107000"/>
              </a:lnSpc>
              <a:spcAft>
                <a:spcPts val="212"/>
              </a:spcAft>
            </a:pPr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conclusão deve ser elaborada, em frases curtas, claras e conexas, com base nos objetivos e resultados do Resumo Expandido, </a:t>
            </a:r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conectando os pontos de discussão do tema, apresentando o trajeto e revelando até que ponto a pesquisa chegou. 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212"/>
              </a:spcAft>
            </a:pPr>
            <a:r>
              <a:rPr lang="pt-BR" sz="1058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CaixaDeTexto 113">
            <a:extLst>
              <a:ext uri="{FF2B5EF4-FFF2-40B4-BE49-F238E27FC236}">
                <a16:creationId xmlns:a16="http://schemas.microsoft.com/office/drawing/2014/main" id="{824AE4E8-6862-4C86-8535-99C239568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1002" y="3638967"/>
            <a:ext cx="3763332" cy="1394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referências devem ser listadas apenas os trabalhos mencionados no texto em ordem alfabética (ABNT: 6023: 2018)</a:t>
            </a:r>
          </a:p>
          <a:p>
            <a:pPr algn="just" eaLnBrk="1" hangingPunct="1"/>
            <a:endParaRPr lang="pt-BR" sz="1058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sz="1058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sz="1058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o seu resumo for na modalidade de RESUMO SIMPLES, não há obrigatoriedade dessa seção. </a:t>
            </a:r>
            <a:endParaRPr lang="pt-BR" sz="1058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F58448C-FBB7-D80C-E1A9-DFBA332DA3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56642" y="244462"/>
            <a:ext cx="2085658" cy="825050"/>
          </a:xfrm>
          <a:prstGeom prst="rect">
            <a:avLst/>
          </a:prstGeom>
        </p:spPr>
      </p:pic>
      <p:sp>
        <p:nvSpPr>
          <p:cNvPr id="2" name="Retângulo 11">
            <a:extLst>
              <a:ext uri="{FF2B5EF4-FFF2-40B4-BE49-F238E27FC236}">
                <a16:creationId xmlns:a16="http://schemas.microsoft.com/office/drawing/2014/main" id="{F0272BF8-A988-1C43-7CDC-121031247F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4376" y="689244"/>
            <a:ext cx="8854330" cy="46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pt-BR" altLang="pt-BR" sz="847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NOMES DOS AUTORES EM CAIXA ALTA, SEPARADOS POR PONTO E VÍRGULA (;)</a:t>
            </a:r>
          </a:p>
          <a:p>
            <a:pPr algn="ctr" eaLnBrk="1" hangingPunct="1">
              <a:lnSpc>
                <a:spcPct val="150000"/>
              </a:lnSpc>
            </a:pPr>
            <a:r>
              <a:rPr lang="pt-BR" altLang="pt-BR" sz="847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JOFEFA MARIA DA CONCEIÇÃO; LUCAS </a:t>
            </a:r>
            <a:r>
              <a:rPr lang="pt-BR" altLang="pt-BR" sz="847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PEREIRA LOPES; </a:t>
            </a:r>
            <a:r>
              <a:rPr lang="pt-BR" altLang="pt-BR" sz="847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CARINA ANDRADE DE ALMEITA</a:t>
            </a:r>
            <a:endParaRPr lang="pt-BR" altLang="pt-BR" sz="74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ítulo 5">
            <a:extLst>
              <a:ext uri="{FF2B5EF4-FFF2-40B4-BE49-F238E27FC236}">
                <a16:creationId xmlns:a16="http://schemas.microsoft.com/office/drawing/2014/main" id="{E9513864-744D-C4F7-9509-C6D4961BF4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3612" y="253729"/>
            <a:ext cx="9029056" cy="40909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defTabSz="914475">
              <a:defRPr/>
            </a:pPr>
            <a:r>
              <a:rPr lang="pt-BR" sz="1429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TRABALHO, CENTRALIZADO, EM CAIXA ALTA, NEGRITO E TAMANHO 16</a:t>
            </a:r>
            <a:endParaRPr lang="pt-BR" sz="1429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DC5699C7-C11A-E728-464B-4802C4E1C706}"/>
              </a:ext>
            </a:extLst>
          </p:cNvPr>
          <p:cNvSpPr txBox="1"/>
          <p:nvPr/>
        </p:nvSpPr>
        <p:spPr>
          <a:xfrm>
            <a:off x="98820" y="4272809"/>
            <a:ext cx="3680589" cy="253159"/>
          </a:xfrm>
          <a:prstGeom prst="rect">
            <a:avLst/>
          </a:prstGeom>
          <a:solidFill>
            <a:srgbClr val="E04267"/>
          </a:solidFill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>
            <a:defPPr>
              <a:defRPr lang="pt-BR"/>
            </a:defPPr>
            <a:lvl1pPr algn="ctr">
              <a:defRPr sz="1524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 OBJETIVO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FE918DBF-B13A-271A-7D27-51D223B627B8}"/>
              </a:ext>
            </a:extLst>
          </p:cNvPr>
          <p:cNvSpPr txBox="1"/>
          <p:nvPr/>
        </p:nvSpPr>
        <p:spPr>
          <a:xfrm>
            <a:off x="82860" y="5358128"/>
            <a:ext cx="3680589" cy="243285"/>
          </a:xfrm>
          <a:prstGeom prst="rect">
            <a:avLst/>
          </a:prstGeom>
          <a:solidFill>
            <a:srgbClr val="E04267"/>
          </a:solidFill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>
            <a:defPPr>
              <a:defRPr lang="pt-BR"/>
            </a:defPPr>
            <a:lvl1pPr algn="ctr">
              <a:defRPr sz="1524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 METODOLOGIA </a:t>
            </a:r>
          </a:p>
        </p:txBody>
      </p:sp>
      <p:sp>
        <p:nvSpPr>
          <p:cNvPr id="10" name="CaixaDeTexto 113">
            <a:extLst>
              <a:ext uri="{FF2B5EF4-FFF2-40B4-BE49-F238E27FC236}">
                <a16:creationId xmlns:a16="http://schemas.microsoft.com/office/drawing/2014/main" id="{5FB0C129-7C7D-26FB-A2A1-01C75CE95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88" y="5768463"/>
            <a:ext cx="3763332" cy="41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Nesse espaço exponha como procedeu as etapas da pesquisa até chegar aos resultados, descrevendo os procedimentos utilizados.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328</Words>
  <Application>Microsoft Office PowerPoint</Application>
  <PresentationFormat>Widescreen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TÍTULO DO TRABALHO, CENTRALIZADO, EM CAIXA ALTA, NEGRITO E TAMANHO 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TRABALHO, CENTRALIZADO, EM CAIXA ALTA, NEGRITO E TAMANHO 54</dc:title>
  <dc:creator>Aurea Soares</dc:creator>
  <cp:lastModifiedBy>Michele Oliveira</cp:lastModifiedBy>
  <cp:revision>23</cp:revision>
  <dcterms:created xsi:type="dcterms:W3CDTF">2022-02-17T12:13:11Z</dcterms:created>
  <dcterms:modified xsi:type="dcterms:W3CDTF">2026-03-18T12:15:09Z</dcterms:modified>
</cp:coreProperties>
</file>