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gAiU86c5++MwY/HXi1SfmwxCUN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7A0A"/>
    <a:srgbClr val="0F4C83"/>
    <a:srgbClr val="463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1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89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>
            <a:spLocks noGrp="1"/>
          </p:cNvSpPr>
          <p:nvPr>
            <p:ph type="ctrTitle"/>
          </p:nvPr>
        </p:nvSpPr>
        <p:spPr>
          <a:xfrm>
            <a:off x="2424795" y="29572"/>
            <a:ext cx="7342407" cy="409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29"/>
              <a:buFont typeface="Times New Roman"/>
              <a:buNone/>
            </a:pPr>
            <a:r>
              <a:rPr lang="pt-BR" sz="1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DO TRABALHO, CENTRALIZADO, EM CAIXA ALTA, NEGRITO</a:t>
            </a:r>
            <a:endParaRPr lang="pt-BR" sz="1400" b="1" dirty="0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82860" y="1177320"/>
            <a:ext cx="3701170" cy="253159"/>
          </a:xfrm>
          <a:prstGeom prst="rect">
            <a:avLst/>
          </a:prstGeom>
          <a:gradFill flip="none" rotWithShape="1">
            <a:gsLst>
              <a:gs pos="5000">
                <a:schemeClr val="accent6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24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pt-BR" sz="1524" b="1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r>
              <a:rPr lang="pt-BR" sz="1524" b="1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524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333360" y="625620"/>
            <a:ext cx="11525278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NOMES DOS AUTORES EM CAIXA ALTA, SEPARADOS POR PONTO E VÍRGULA (;). Ex.: JOFEFA MARIA DA CONCEIÇÃO</a:t>
            </a:r>
            <a:r>
              <a:rPr lang="pt-BR" sz="1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  <a:r>
              <a:rPr lang="pt-BR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LUCAS PEREIRA LOPES</a:t>
            </a:r>
            <a:r>
              <a:rPr lang="pt-BR" sz="1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r>
              <a:rPr lang="pt-BR" sz="10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CARINA ANDRADE DE ALMEITA</a:t>
            </a:r>
          </a:p>
        </p:txBody>
      </p:sp>
      <p:cxnSp>
        <p:nvCxnSpPr>
          <p:cNvPr id="96" name="Google Shape;96;p1"/>
          <p:cNvCxnSpPr>
            <a:cxnSpLocks/>
          </p:cNvCxnSpPr>
          <p:nvPr/>
        </p:nvCxnSpPr>
        <p:spPr>
          <a:xfrm>
            <a:off x="8024078" y="1176610"/>
            <a:ext cx="0" cy="5681390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8" name="Google Shape;98;p1"/>
          <p:cNvCxnSpPr>
            <a:cxnSpLocks/>
          </p:cNvCxnSpPr>
          <p:nvPr/>
        </p:nvCxnSpPr>
        <p:spPr>
          <a:xfrm>
            <a:off x="3868066" y="1176610"/>
            <a:ext cx="0" cy="5681390"/>
          </a:xfrm>
          <a:prstGeom prst="straightConnector1">
            <a:avLst/>
          </a:prstGeom>
          <a:noFill/>
          <a:ln w="9525" cap="flat" cmpd="sng">
            <a:solidFill>
              <a:srgbClr val="BFBFB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9" name="Google Shape;99;p1"/>
          <p:cNvSpPr txBox="1"/>
          <p:nvPr/>
        </p:nvSpPr>
        <p:spPr>
          <a:xfrm>
            <a:off x="42423" y="1495098"/>
            <a:ext cx="3772688" cy="2865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06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*Os autores podem incluir imagens ou tabelas se desejarem.</a:t>
            </a:r>
            <a:endParaRPr lang="pt-BR" sz="106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06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*Você pode ajustar o tamanho da fonte de acordo com o conteúdo inserido no banner de modo que fique legível.</a:t>
            </a:r>
            <a:endParaRPr lang="pt-BR" sz="106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06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*Você pode mover as seções de lugar mas sem alterar a ordem.</a:t>
            </a:r>
            <a:endParaRPr lang="pt-BR" sz="106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06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*Se o seu resumo é um RELATO DE CASO ou um RELATO DE EXPERIÊNCIA, altere as seções conforme o resumo.</a:t>
            </a:r>
            <a:endParaRPr lang="pt-BR" sz="106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06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*Estrutura:</a:t>
            </a:r>
            <a:endParaRPr lang="pt-BR" sz="106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06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A estrutura atual é de um resumos simples;</a:t>
            </a:r>
            <a:endParaRPr lang="pt-BR" sz="106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06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Para </a:t>
            </a:r>
            <a:r>
              <a:rPr lang="pt-BR" sz="106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relatos de caso ou experiência na modalidade simples</a:t>
            </a:r>
            <a:r>
              <a:rPr lang="pt-BR" sz="106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ajuste as seções para: Introdução; Objetivo; Relato de caso ou de experiência; Conclusão.</a:t>
            </a:r>
            <a:endParaRPr lang="pt-BR" sz="1060" b="0" dirty="0">
              <a:effectLst/>
            </a:endParaRPr>
          </a:p>
          <a:p>
            <a:pPr algn="just" rtl="0">
              <a:spcBef>
                <a:spcPts val="0"/>
              </a:spcBef>
              <a:spcAft>
                <a:spcPts val="0"/>
              </a:spcAft>
            </a:pPr>
            <a:r>
              <a:rPr lang="pt-BR" sz="106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Para </a:t>
            </a:r>
            <a:r>
              <a:rPr lang="pt-BR" sz="106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resumo expandido</a:t>
            </a:r>
            <a:r>
              <a:rPr lang="pt-BR" sz="106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ajuste as seções para: Introdução; Materiais e métodos; Resultados e discussão; Conclusão; Referências Bibliográficas.</a:t>
            </a:r>
            <a:endParaRPr lang="pt-BR" sz="1060" b="0" dirty="0">
              <a:effectLst/>
            </a:endParaRPr>
          </a:p>
          <a:p>
            <a:r>
              <a:rPr lang="pt-BR" sz="106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Para </a:t>
            </a:r>
            <a:r>
              <a:rPr lang="pt-BR" sz="1060" b="1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relatos de caso ou experiência na modalidade expandida</a:t>
            </a:r>
            <a:r>
              <a:rPr lang="pt-BR" sz="106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ajuste as seções para: Introdução; Relato de caso ou de experiência; Discussão; Conclusão; Referências Bibliográficas.</a:t>
            </a:r>
            <a:endParaRPr lang="pt-BR" sz="106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0" y="5172675"/>
            <a:ext cx="3815111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Descreva o objetivo principal de sua pesquisa, de forma que fique claro e conciso </a:t>
            </a:r>
            <a:endParaRPr dirty="0"/>
          </a:p>
        </p:txBody>
      </p:sp>
      <p:sp>
        <p:nvSpPr>
          <p:cNvPr id="101" name="Google Shape;101;p1"/>
          <p:cNvSpPr txBox="1"/>
          <p:nvPr/>
        </p:nvSpPr>
        <p:spPr>
          <a:xfrm>
            <a:off x="3921022" y="1529538"/>
            <a:ext cx="4050099" cy="417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Nesse espaço exponha como procedeu as etapas da pesquisa até chegar aos resultados, descrevendo os procedimentos utilizados. </a:t>
            </a:r>
            <a:endParaRPr dirty="0"/>
          </a:p>
        </p:txBody>
      </p:sp>
      <p:sp>
        <p:nvSpPr>
          <p:cNvPr id="102" name="Google Shape;102;p1"/>
          <p:cNvSpPr txBox="1"/>
          <p:nvPr/>
        </p:nvSpPr>
        <p:spPr>
          <a:xfrm>
            <a:off x="3921022" y="5172675"/>
            <a:ext cx="4050100" cy="577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6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Deve ser apresentado, comentado e interpretado os dados que você coletou na pesquisa até o momento, podendo ser utilizados também Tabelas e/ou Figuras. </a:t>
            </a:r>
            <a:endParaRPr sz="106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8077034" y="1606540"/>
            <a:ext cx="4050097" cy="743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just">
              <a:buNone/>
              <a:defRPr sz="1058"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 dirty="0">
                <a:sym typeface="Times New Roman"/>
              </a:rPr>
              <a:t>A conclusão deve ser elaborada, em frases curtas, claras e conexas, com base nos objetivos e resultados do Resumo Expandido, conectando os pontos de discussão do tema, apresentando o trajeto e revelando até que ponto a pesquisa chegou. </a:t>
            </a:r>
            <a:endParaRPr dirty="0">
              <a:sym typeface="Calibri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8077033" y="3874813"/>
            <a:ext cx="4050098" cy="4178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58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 referências devem ser listadas apenas os trabalhos mencionados no texto em ordem alfabética (ABNT: 6023: 2023)</a:t>
            </a:r>
            <a:endParaRPr sz="1058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06852D7-1911-0A12-7111-D1D052DD414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2118" y="35946"/>
            <a:ext cx="2193882" cy="658709"/>
          </a:xfrm>
          <a:prstGeom prst="rect">
            <a:avLst/>
          </a:prstGeom>
        </p:spPr>
      </p:pic>
      <p:sp>
        <p:nvSpPr>
          <p:cNvPr id="6" name="Google Shape;90;p1">
            <a:extLst>
              <a:ext uri="{FF2B5EF4-FFF2-40B4-BE49-F238E27FC236}">
                <a16:creationId xmlns:a16="http://schemas.microsoft.com/office/drawing/2014/main" id="{F6D104E7-4A1B-1A1C-7DD2-3A03497FBB11}"/>
              </a:ext>
            </a:extLst>
          </p:cNvPr>
          <p:cNvSpPr txBox="1"/>
          <p:nvPr/>
        </p:nvSpPr>
        <p:spPr>
          <a:xfrm>
            <a:off x="82860" y="4783560"/>
            <a:ext cx="3701170" cy="253159"/>
          </a:xfrm>
          <a:prstGeom prst="rect">
            <a:avLst/>
          </a:prstGeom>
          <a:gradFill flip="none" rotWithShape="1">
            <a:gsLst>
              <a:gs pos="5000">
                <a:schemeClr val="accent6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None/>
              <a:defRPr sz="1524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 dirty="0">
                <a:solidFill>
                  <a:schemeClr val="bg1"/>
                </a:solidFill>
                <a:sym typeface="Times New Roman"/>
              </a:rPr>
              <a:t>OBJETIVO</a:t>
            </a:r>
            <a:endParaRPr dirty="0">
              <a:solidFill>
                <a:schemeClr val="bg1"/>
              </a:solidFill>
              <a:sym typeface="Times New Roman"/>
            </a:endParaRPr>
          </a:p>
        </p:txBody>
      </p:sp>
      <p:sp>
        <p:nvSpPr>
          <p:cNvPr id="7" name="Google Shape;90;p1">
            <a:extLst>
              <a:ext uri="{FF2B5EF4-FFF2-40B4-BE49-F238E27FC236}">
                <a16:creationId xmlns:a16="http://schemas.microsoft.com/office/drawing/2014/main" id="{CCF6FED7-BD62-9AED-548D-6B0D78C0EFE9}"/>
              </a:ext>
            </a:extLst>
          </p:cNvPr>
          <p:cNvSpPr txBox="1"/>
          <p:nvPr/>
        </p:nvSpPr>
        <p:spPr>
          <a:xfrm>
            <a:off x="3952098" y="1172104"/>
            <a:ext cx="3987941" cy="253159"/>
          </a:xfrm>
          <a:prstGeom prst="rect">
            <a:avLst/>
          </a:prstGeom>
          <a:gradFill flip="none" rotWithShape="1">
            <a:gsLst>
              <a:gs pos="5000">
                <a:schemeClr val="accent6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None/>
              <a:defRPr sz="1524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 dirty="0">
                <a:solidFill>
                  <a:schemeClr val="bg1"/>
                </a:solidFill>
                <a:sym typeface="Times New Roman"/>
              </a:rPr>
              <a:t>METODOLOGIA</a:t>
            </a:r>
            <a:endParaRPr dirty="0">
              <a:solidFill>
                <a:schemeClr val="bg1"/>
              </a:solidFill>
              <a:sym typeface="Times New Roman"/>
            </a:endParaRPr>
          </a:p>
        </p:txBody>
      </p:sp>
      <p:sp>
        <p:nvSpPr>
          <p:cNvPr id="8" name="Google Shape;90;p1">
            <a:extLst>
              <a:ext uri="{FF2B5EF4-FFF2-40B4-BE49-F238E27FC236}">
                <a16:creationId xmlns:a16="http://schemas.microsoft.com/office/drawing/2014/main" id="{446B072F-04D6-0E3B-FA40-898E87259215}"/>
              </a:ext>
            </a:extLst>
          </p:cNvPr>
          <p:cNvSpPr txBox="1"/>
          <p:nvPr/>
        </p:nvSpPr>
        <p:spPr>
          <a:xfrm>
            <a:off x="3952098" y="4783948"/>
            <a:ext cx="3987939" cy="253159"/>
          </a:xfrm>
          <a:prstGeom prst="rect">
            <a:avLst/>
          </a:prstGeom>
          <a:gradFill flip="none" rotWithShape="1">
            <a:gsLst>
              <a:gs pos="5000">
                <a:schemeClr val="accent6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524" b="1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 dirty="0">
                <a:sym typeface="Times New Roman"/>
              </a:rPr>
              <a:t>RESULTADOS</a:t>
            </a:r>
            <a:endParaRPr dirty="0">
              <a:sym typeface="Times New Roman"/>
            </a:endParaRPr>
          </a:p>
        </p:txBody>
      </p:sp>
      <p:sp>
        <p:nvSpPr>
          <p:cNvPr id="9" name="Google Shape;90;p1">
            <a:extLst>
              <a:ext uri="{FF2B5EF4-FFF2-40B4-BE49-F238E27FC236}">
                <a16:creationId xmlns:a16="http://schemas.microsoft.com/office/drawing/2014/main" id="{01D11D77-7BFF-5CFF-40EB-8115210A8CF3}"/>
              </a:ext>
            </a:extLst>
          </p:cNvPr>
          <p:cNvSpPr txBox="1"/>
          <p:nvPr/>
        </p:nvSpPr>
        <p:spPr>
          <a:xfrm>
            <a:off x="8108110" y="1176610"/>
            <a:ext cx="4019015" cy="253159"/>
          </a:xfrm>
          <a:prstGeom prst="rect">
            <a:avLst/>
          </a:prstGeom>
          <a:gradFill flip="none" rotWithShape="1">
            <a:gsLst>
              <a:gs pos="5000">
                <a:schemeClr val="accent6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524" b="1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 dirty="0">
                <a:sym typeface="Times New Roman"/>
              </a:rPr>
              <a:t>CONCLUSÃO</a:t>
            </a:r>
            <a:endParaRPr dirty="0">
              <a:sym typeface="Times New Roman"/>
            </a:endParaRPr>
          </a:p>
        </p:txBody>
      </p:sp>
      <p:sp>
        <p:nvSpPr>
          <p:cNvPr id="10" name="Google Shape;90;p1">
            <a:extLst>
              <a:ext uri="{FF2B5EF4-FFF2-40B4-BE49-F238E27FC236}">
                <a16:creationId xmlns:a16="http://schemas.microsoft.com/office/drawing/2014/main" id="{CC9A900A-C2BF-B9DD-284A-C42901CEAF95}"/>
              </a:ext>
            </a:extLst>
          </p:cNvPr>
          <p:cNvSpPr txBox="1"/>
          <p:nvPr/>
        </p:nvSpPr>
        <p:spPr>
          <a:xfrm>
            <a:off x="8077032" y="3429000"/>
            <a:ext cx="4050093" cy="253159"/>
          </a:xfrm>
          <a:prstGeom prst="rect">
            <a:avLst/>
          </a:prstGeom>
          <a:gradFill flip="none" rotWithShape="1">
            <a:gsLst>
              <a:gs pos="5000">
                <a:schemeClr val="accent6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ctr" rotWithShape="0">
              <a:srgbClr val="000000">
                <a:alpha val="62745"/>
              </a:srgbClr>
            </a:outerShdw>
          </a:effectLst>
        </p:spPr>
        <p:txBody>
          <a:bodyPr spcFirstLastPara="1" wrap="square" lIns="18425" tIns="9200" rIns="18425" bIns="92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None/>
              <a:defRPr sz="1524" b="1">
                <a:solidFill>
                  <a:schemeClr val="bg1"/>
                </a:solidFill>
                <a:latin typeface="Times New Roman"/>
                <a:ea typeface="Times New Roman"/>
                <a:cs typeface="Times New Roman"/>
              </a:defRPr>
            </a:lvl1pPr>
          </a:lstStyle>
          <a:p>
            <a:r>
              <a:rPr lang="pt-BR" dirty="0">
                <a:sym typeface="Times New Roman"/>
              </a:rPr>
              <a:t>REFERÊNCIAS</a:t>
            </a:r>
            <a:endParaRPr dirty="0"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343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TÍTULO DO TRABALHO, CENTRALIZADO, EM CAIXA ALTA, NEGRITO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16</dc:title>
  <dc:creator>Aurea Soares</dc:creator>
  <cp:lastModifiedBy>Estagiário 01 IME</cp:lastModifiedBy>
  <cp:revision>6</cp:revision>
  <dcterms:created xsi:type="dcterms:W3CDTF">2022-02-17T12:13:11Z</dcterms:created>
  <dcterms:modified xsi:type="dcterms:W3CDTF">2026-07-03T16:23:38Z</dcterms:modified>
</cp:coreProperties>
</file>